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333" r:id="rId2"/>
    <p:sldId id="329" r:id="rId3"/>
    <p:sldId id="334" r:id="rId4"/>
    <p:sldId id="331" r:id="rId5"/>
    <p:sldId id="330" r:id="rId6"/>
    <p:sldId id="335"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RIDUL BANSAL" initials="MB" lastIdx="1" clrIdx="0">
    <p:extLst>
      <p:ext uri="{19B8F6BF-5375-455C-9EA6-DF929625EA0E}">
        <p15:presenceInfo xmlns:p15="http://schemas.microsoft.com/office/powerpoint/2012/main" userId="dcf2a48a9e5077d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92895" autoAdjust="0"/>
  </p:normalViewPr>
  <p:slideViewPr>
    <p:cSldViewPr snapToGrid="0">
      <p:cViewPr varScale="1">
        <p:scale>
          <a:sx n="63" d="100"/>
          <a:sy n="63" d="100"/>
        </p:scale>
        <p:origin x="688" y="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703A6D-84A2-4295-B6EB-4FFF78E4EAE3}" type="datetimeFigureOut">
              <a:rPr lang="en-US" smtClean="0"/>
              <a:t>4/21/2018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9D5FC98-ACC9-4004-ADAD-E33F31818228}" type="slidenum">
              <a:rPr lang="en-US" smtClean="0"/>
              <a:t>‹#›</a:t>
            </a:fld>
            <a:endParaRPr lang="en-US"/>
          </a:p>
        </p:txBody>
      </p:sp>
    </p:spTree>
    <p:extLst>
      <p:ext uri="{BB962C8B-B14F-4D97-AF65-F5344CB8AC3E}">
        <p14:creationId xmlns:p14="http://schemas.microsoft.com/office/powerpoint/2010/main" val="22089034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865083-DCE9-4672-880F-636F62624A16}" type="datetimeFigureOut">
              <a:rPr lang="en-US" smtClean="0"/>
              <a:t>4/21/2018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E01B28-20E6-49EE-8BA1-B90B9387B5F0}" type="slidenum">
              <a:rPr lang="en-US" smtClean="0"/>
              <a:t>‹#›</a:t>
            </a:fld>
            <a:endParaRPr lang="en-US"/>
          </a:p>
        </p:txBody>
      </p:sp>
    </p:spTree>
    <p:extLst>
      <p:ext uri="{BB962C8B-B14F-4D97-AF65-F5344CB8AC3E}">
        <p14:creationId xmlns:p14="http://schemas.microsoft.com/office/powerpoint/2010/main" val="37180000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CDFF9C95-ECE4-4672-9BD7-5D7414C81BC7}" type="datetime1">
              <a:rPr lang="en-US" smtClean="0"/>
              <a:t>4/21/2018</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AFA203-D6C9-4111-B373-9E073755D5C8}" type="datetime1">
              <a:rPr lang="en-US" smtClean="0"/>
              <a:t>4/21/2018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D59C13-4E82-4BE0-A338-499AFF064A96}" type="datetime1">
              <a:rPr lang="en-US" smtClean="0"/>
              <a:t>4/21/2018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473F8A-E12B-4F00-9F7F-7330DF101BC0}" type="datetime1">
              <a:rPr lang="en-US" smtClean="0"/>
              <a:t>4/21/2018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1B8D2A2-898F-4652-9DAB-1E291D632CAC}" type="datetime1">
              <a:rPr lang="en-US" smtClean="0"/>
              <a:t>4/21/2018</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244CB69-E2B2-4114-939E-68BC58EA11AD}" type="datetime1">
              <a:rPr lang="en-US" smtClean="0"/>
              <a:t>4/21/2018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19C343-4A95-4049-910A-71B36C61D15F}" type="datetime1">
              <a:rPr lang="en-US" smtClean="0"/>
              <a:t>4/21/2018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D974686-A40F-481E-A27F-197B6A22955F}" type="datetime1">
              <a:rPr lang="en-US" smtClean="0"/>
              <a:t>4/21/2018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49396-85E5-4B48-B7EE-228516C80B49}" type="datetime1">
              <a:rPr lang="en-US" smtClean="0"/>
              <a:t>4/21/2018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6F9F48D-7891-4A44-9314-D09EF628EBAD}" type="datetime1">
              <a:rPr lang="en-US" smtClean="0"/>
              <a:t>4/21/2018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B0A8FCA-B7C8-4E01-A3D9-076CE36105EF}" type="datetime1">
              <a:rPr lang="en-US" smtClean="0"/>
              <a:t>4/21/2018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37DF6DE-E881-4C57-8516-476B3127A40F}" type="datetime1">
              <a:rPr lang="en-US" smtClean="0"/>
              <a:t>4/21/2018</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5025" y="1512376"/>
            <a:ext cx="9612971" cy="2852737"/>
          </a:xfrm>
        </p:spPr>
        <p:txBody>
          <a:bodyPr>
            <a:normAutofit/>
          </a:bodyPr>
          <a:lstStyle/>
          <a:p>
            <a:r>
              <a:rPr lang="en-US" sz="8000" dirty="0"/>
              <a:t>GENERAL PROVISIONS</a:t>
            </a:r>
          </a:p>
        </p:txBody>
      </p:sp>
      <p:sp>
        <p:nvSpPr>
          <p:cNvPr id="4" name="Slide Number Placeholder 3"/>
          <p:cNvSpPr>
            <a:spLocks noGrp="1"/>
          </p:cNvSpPr>
          <p:nvPr>
            <p:ph type="sldNum" sz="quarter" idx="12"/>
          </p:nvPr>
        </p:nvSpPr>
        <p:spPr/>
        <p:txBody>
          <a:bodyPr/>
          <a:lstStyle/>
          <a:p>
            <a:fld id="{69E57DC2-970A-4B3E-BB1C-7A09969E49DF}" type="slidenum">
              <a:rPr lang="en-US" smtClean="0"/>
              <a:t>1</a:t>
            </a:fld>
            <a:endParaRPr lang="en-US" dirty="0"/>
          </a:p>
        </p:txBody>
      </p:sp>
    </p:spTree>
    <p:extLst>
      <p:ext uri="{BB962C8B-B14F-4D97-AF65-F5344CB8AC3E}">
        <p14:creationId xmlns:p14="http://schemas.microsoft.com/office/powerpoint/2010/main" val="351361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707" y="275492"/>
            <a:ext cx="9601200" cy="498231"/>
          </a:xfrm>
        </p:spPr>
        <p:txBody>
          <a:bodyPr>
            <a:normAutofit fontScale="90000"/>
          </a:bodyPr>
          <a:lstStyle/>
          <a:p>
            <a:pPr algn="ctr"/>
            <a:r>
              <a:rPr lang="en-US" b="1" dirty="0"/>
              <a:t>DEFINITIONS</a:t>
            </a:r>
          </a:p>
        </p:txBody>
      </p:sp>
      <p:sp>
        <p:nvSpPr>
          <p:cNvPr id="3" name="Content Placeholder 2"/>
          <p:cNvSpPr>
            <a:spLocks noGrp="1"/>
          </p:cNvSpPr>
          <p:nvPr>
            <p:ph idx="1"/>
          </p:nvPr>
        </p:nvSpPr>
        <p:spPr>
          <a:xfrm>
            <a:off x="1312985" y="1207477"/>
            <a:ext cx="9601200" cy="4443046"/>
          </a:xfrm>
        </p:spPr>
        <p:txBody>
          <a:bodyPr>
            <a:normAutofit/>
          </a:bodyPr>
          <a:lstStyle/>
          <a:p>
            <a:pPr algn="just"/>
            <a:r>
              <a:rPr lang="en-US" b="1" dirty="0"/>
              <a:t>Tour operator</a:t>
            </a:r>
            <a:r>
              <a:rPr lang="en-US" dirty="0"/>
              <a:t> means any person engaged in the business of planning, scheduling, organizing, arranging tours (which may include arrangements for accommodation, sight-seeing or other similar services) by any mode of transport and includes any person engaged in the business of operating tours”. </a:t>
            </a:r>
            <a:r>
              <a:rPr lang="en-US" b="1" dirty="0"/>
              <a:t>(GST)</a:t>
            </a:r>
          </a:p>
          <a:p>
            <a:pPr algn="just"/>
            <a:endParaRPr lang="en-US" dirty="0"/>
          </a:p>
          <a:p>
            <a:pPr lvl="0" algn="just"/>
            <a:r>
              <a:rPr lang="en-US" b="1" dirty="0"/>
              <a:t>Event Management </a:t>
            </a:r>
            <a:r>
              <a:rPr lang="en-US" dirty="0"/>
              <a:t>means any service provided in relation to planning, promotion, organizing or presentation of any arts, entertainment, business, sports, marriage or any other event and includes any consultation provided in this regard. </a:t>
            </a:r>
            <a:r>
              <a:rPr lang="en-US" b="1" dirty="0"/>
              <a:t>(Service Tax)</a:t>
            </a:r>
          </a:p>
          <a:p>
            <a:pPr lvl="0" algn="just"/>
            <a:endParaRPr lang="en-US" dirty="0"/>
          </a:p>
          <a:p>
            <a:pPr algn="just"/>
            <a:r>
              <a:rPr lang="en-US" b="1" dirty="0"/>
              <a:t>Event Manager</a:t>
            </a:r>
            <a:r>
              <a:rPr lang="en-US" dirty="0"/>
              <a:t> means any person who is engaged in providing any service in relation to event management in any manner. </a:t>
            </a:r>
            <a:r>
              <a:rPr lang="en-US" b="1" dirty="0"/>
              <a:t>(Service Tax)</a:t>
            </a:r>
            <a:endParaRPr lang="en-US" dirty="0"/>
          </a:p>
          <a:p>
            <a:pPr algn="just"/>
            <a:endParaRPr lang="en-US" dirty="0"/>
          </a:p>
          <a:p>
            <a:pPr algn="just"/>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2</a:t>
            </a:fld>
            <a:endParaRPr lang="en-US" dirty="0"/>
          </a:p>
        </p:txBody>
      </p:sp>
    </p:spTree>
    <p:extLst>
      <p:ext uri="{BB962C8B-B14F-4D97-AF65-F5344CB8AC3E}">
        <p14:creationId xmlns:p14="http://schemas.microsoft.com/office/powerpoint/2010/main" val="260788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303" y="291662"/>
            <a:ext cx="9601200" cy="627185"/>
          </a:xfrm>
        </p:spPr>
        <p:txBody>
          <a:bodyPr>
            <a:normAutofit fontScale="90000"/>
          </a:bodyPr>
          <a:lstStyle/>
          <a:p>
            <a:pPr algn="ctr"/>
            <a:r>
              <a:rPr lang="en-US" sz="4000" b="1" dirty="0"/>
              <a:t>VALUE OF SUPPLY</a:t>
            </a:r>
          </a:p>
        </p:txBody>
      </p:sp>
      <p:sp>
        <p:nvSpPr>
          <p:cNvPr id="3" name="Content Placeholder 2"/>
          <p:cNvSpPr>
            <a:spLocks noGrp="1"/>
          </p:cNvSpPr>
          <p:nvPr>
            <p:ph idx="1"/>
          </p:nvPr>
        </p:nvSpPr>
        <p:spPr>
          <a:xfrm>
            <a:off x="1292772" y="977058"/>
            <a:ext cx="9948042" cy="1876502"/>
          </a:xfrm>
        </p:spPr>
        <p:txBody>
          <a:bodyPr/>
          <a:lstStyle/>
          <a:p>
            <a:pPr algn="just"/>
            <a:r>
              <a:rPr lang="en-US" b="1" u="sng" dirty="0"/>
              <a:t>TICKET BOOKING:- </a:t>
            </a:r>
            <a:r>
              <a:rPr lang="en-US" dirty="0"/>
              <a:t>For booking of tickets for travel by air provided by an air travel agent shall be 5% of the basic fare in case of domestic bookings, and 10% of the basic fare in case of international bookings.</a:t>
            </a:r>
          </a:p>
          <a:p>
            <a:pPr marL="0" indent="0" algn="just">
              <a:buNone/>
            </a:pPr>
            <a:r>
              <a:rPr lang="en-US" b="1" dirty="0"/>
              <a:t>	Note:- </a:t>
            </a:r>
            <a:r>
              <a:rPr lang="en-US" b="1" u="sng" dirty="0"/>
              <a:t>Basic fare</a:t>
            </a:r>
            <a:r>
              <a:rPr lang="en-US" b="1" dirty="0"/>
              <a:t> </a:t>
            </a:r>
            <a:r>
              <a:rPr lang="en-US" dirty="0"/>
              <a:t>means that part of the air fare on which commission is 	normally paid to the air travel agent by the airlines.</a:t>
            </a:r>
          </a:p>
        </p:txBody>
      </p:sp>
      <p:sp>
        <p:nvSpPr>
          <p:cNvPr id="4" name="Slide Number Placeholder 3"/>
          <p:cNvSpPr>
            <a:spLocks noGrp="1"/>
          </p:cNvSpPr>
          <p:nvPr>
            <p:ph type="sldNum" sz="quarter" idx="12"/>
          </p:nvPr>
        </p:nvSpPr>
        <p:spPr/>
        <p:txBody>
          <a:bodyPr/>
          <a:lstStyle/>
          <a:p>
            <a:fld id="{69E57DC2-970A-4B3E-BB1C-7A09969E49DF}" type="slidenum">
              <a:rPr lang="en-US" smtClean="0"/>
              <a:t>3</a:t>
            </a:fld>
            <a:endParaRPr lang="en-US" dirty="0"/>
          </a:p>
        </p:txBody>
      </p:sp>
      <p:sp>
        <p:nvSpPr>
          <p:cNvPr id="6" name="Content Placeholder 2"/>
          <p:cNvSpPr txBox="1">
            <a:spLocks/>
          </p:cNvSpPr>
          <p:nvPr/>
        </p:nvSpPr>
        <p:spPr>
          <a:xfrm>
            <a:off x="1303278" y="3163272"/>
            <a:ext cx="10252846" cy="3237536"/>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gn="just"/>
            <a:r>
              <a:rPr lang="en-US" b="1" u="sng" dirty="0"/>
              <a:t>CURRENCY CONVERSION</a:t>
            </a:r>
            <a:r>
              <a:rPr lang="en-US" dirty="0"/>
              <a:t>:- For foreign currency sale / purchase:-</a:t>
            </a:r>
          </a:p>
          <a:p>
            <a:pPr lvl="1" algn="just"/>
            <a:r>
              <a:rPr lang="en-US" b="1" dirty="0"/>
              <a:t>If converted to / from INR:</a:t>
            </a:r>
            <a:r>
              <a:rPr lang="en-US" dirty="0"/>
              <a:t>- Difference between buying and selling rate * Units [If RBI reference rate not available:- 1% of gross INR]</a:t>
            </a:r>
          </a:p>
          <a:p>
            <a:pPr lvl="1" algn="just"/>
            <a:r>
              <a:rPr lang="en-US" dirty="0"/>
              <a:t>If both currencies are not INR:- 1% of lessor currency (value in INR after Conversion)</a:t>
            </a:r>
          </a:p>
          <a:p>
            <a:pPr algn="just"/>
            <a:r>
              <a:rPr lang="en-US" dirty="0"/>
              <a:t>Other option:-</a:t>
            </a:r>
          </a:p>
          <a:p>
            <a:pPr lvl="1" algn="just"/>
            <a:r>
              <a:rPr lang="en-US" dirty="0"/>
              <a:t>1% of currency exchanged upto Rs 1Lac (Min Rs 250)</a:t>
            </a:r>
          </a:p>
          <a:p>
            <a:pPr lvl="1" algn="just"/>
            <a:r>
              <a:rPr lang="en-US" dirty="0"/>
              <a:t>1,000+ 0.5% of currency exchanged from 1 Lac upto Rs 10 </a:t>
            </a:r>
            <a:r>
              <a:rPr lang="en-US" dirty="0" err="1"/>
              <a:t>Lacs</a:t>
            </a:r>
            <a:endParaRPr lang="en-US" dirty="0"/>
          </a:p>
          <a:p>
            <a:pPr lvl="1" algn="just"/>
            <a:r>
              <a:rPr lang="en-US" dirty="0"/>
              <a:t>5,500+ 0.1% of currency exchanged above Rs 10 </a:t>
            </a:r>
            <a:r>
              <a:rPr lang="en-US" dirty="0" err="1"/>
              <a:t>Lacs</a:t>
            </a:r>
            <a:r>
              <a:rPr lang="en-US" dirty="0"/>
              <a:t> (Max Rs 60,000)</a:t>
            </a:r>
          </a:p>
          <a:p>
            <a:pPr algn="just"/>
            <a:endParaRPr lang="en-US" dirty="0"/>
          </a:p>
        </p:txBody>
      </p:sp>
    </p:spTree>
    <p:extLst>
      <p:ext uri="{BB962C8B-B14F-4D97-AF65-F5344CB8AC3E}">
        <p14:creationId xmlns:p14="http://schemas.microsoft.com/office/powerpoint/2010/main" val="396241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9E57DC2-970A-4B3E-BB1C-7A09969E49DF}" type="slidenum">
              <a:rPr lang="en-US" smtClean="0"/>
              <a:t>4</a:t>
            </a:fld>
            <a:endParaRPr lang="en-US" dirty="0"/>
          </a:p>
        </p:txBody>
      </p:sp>
      <p:sp>
        <p:nvSpPr>
          <p:cNvPr id="5" name="Title 1"/>
          <p:cNvSpPr txBox="1">
            <a:spLocks/>
          </p:cNvSpPr>
          <p:nvPr/>
        </p:nvSpPr>
        <p:spPr>
          <a:xfrm>
            <a:off x="1312173" y="228600"/>
            <a:ext cx="10196652" cy="838200"/>
          </a:xfrm>
          <a:prstGeom prst="rect">
            <a:avLst/>
          </a:prstGeom>
        </p:spPr>
        <p:txBody>
          <a:bodyPr vert="horz" lIns="91440" tIns="45720" rIns="91440" bIns="45720" rtlCol="0" anchor="t">
            <a:no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2800" b="1" u="sng" dirty="0"/>
              <a:t>Place of Supply of Services where Supplier &amp; Recipient are </a:t>
            </a:r>
            <a:r>
              <a:rPr lang="en-US" sz="2800" b="1" u="sng" dirty="0">
                <a:solidFill>
                  <a:srgbClr val="0070C0"/>
                </a:solidFill>
              </a:rPr>
              <a:t>in India</a:t>
            </a:r>
          </a:p>
        </p:txBody>
      </p:sp>
      <p:sp>
        <p:nvSpPr>
          <p:cNvPr id="6" name="Content Placeholder 2"/>
          <p:cNvSpPr>
            <a:spLocks noGrp="1"/>
          </p:cNvSpPr>
          <p:nvPr>
            <p:ph idx="1"/>
          </p:nvPr>
        </p:nvSpPr>
        <p:spPr>
          <a:xfrm>
            <a:off x="1280641" y="868316"/>
            <a:ext cx="10464670" cy="7913077"/>
          </a:xfrm>
        </p:spPr>
        <p:txBody>
          <a:bodyPr>
            <a:normAutofit/>
          </a:bodyPr>
          <a:lstStyle/>
          <a:p>
            <a:pPr algn="just">
              <a:spcBef>
                <a:spcPts val="0"/>
              </a:spcBef>
              <a:spcAft>
                <a:spcPts val="0"/>
              </a:spcAft>
            </a:pPr>
            <a:r>
              <a:rPr lang="en-US" sz="2400" dirty="0"/>
              <a:t>In relation to an immovable property; by way of lodging accommodation by a hotel, </a:t>
            </a:r>
            <a:r>
              <a:rPr lang="en-US" sz="2400" dirty="0" err="1"/>
              <a:t>etc</a:t>
            </a:r>
            <a:r>
              <a:rPr lang="en-US" sz="2400" dirty="0"/>
              <a:t>; accommodation for organizing any marriage or reception; any services ancillary to above services.</a:t>
            </a:r>
          </a:p>
          <a:p>
            <a:pPr marL="0" indent="0" algn="just">
              <a:spcBef>
                <a:spcPts val="0"/>
              </a:spcBef>
              <a:spcAft>
                <a:spcPts val="0"/>
              </a:spcAft>
              <a:buNone/>
            </a:pPr>
            <a:r>
              <a:rPr lang="en-US" sz="2400" dirty="0"/>
              <a:t>	shall be the </a:t>
            </a:r>
            <a:r>
              <a:rPr lang="en-US" sz="2400" b="1" u="sng" dirty="0"/>
              <a:t>location at which the immovable property or boat or vessel.</a:t>
            </a:r>
            <a:endParaRPr lang="en-US" sz="2400" b="1" dirty="0"/>
          </a:p>
          <a:p>
            <a:pPr marL="0" indent="0" algn="just">
              <a:spcBef>
                <a:spcPts val="0"/>
              </a:spcBef>
              <a:spcAft>
                <a:spcPts val="0"/>
              </a:spcAft>
              <a:buNone/>
            </a:pPr>
            <a:r>
              <a:rPr lang="en-US" sz="2400" dirty="0"/>
              <a:t>	Note:- I</a:t>
            </a:r>
            <a:r>
              <a:rPr lang="en-US" sz="2400" b="1" dirty="0"/>
              <a:t>f the location of the immovable property </a:t>
            </a:r>
            <a:r>
              <a:rPr lang="en-US" sz="2400" dirty="0"/>
              <a:t>is 	located or 	intended to be located </a:t>
            </a:r>
            <a:r>
              <a:rPr lang="en-US" sz="2400" b="1" dirty="0"/>
              <a:t>outside India</a:t>
            </a:r>
            <a:r>
              <a:rPr lang="en-US" sz="2400" dirty="0"/>
              <a:t>, the place of supply shall be the 	</a:t>
            </a:r>
            <a:r>
              <a:rPr lang="en-US" sz="2400" b="1" dirty="0"/>
              <a:t>location of the recipient.</a:t>
            </a:r>
          </a:p>
          <a:p>
            <a:pPr algn="just"/>
            <a:r>
              <a:rPr lang="en-US" sz="2400" dirty="0"/>
              <a:t>By way of </a:t>
            </a:r>
            <a:r>
              <a:rPr lang="en-US" sz="2400" b="1" dirty="0"/>
              <a:t>admission </a:t>
            </a:r>
            <a:r>
              <a:rPr lang="en-US" sz="2400" dirty="0"/>
              <a:t>to a cultural, artistic, sporting, scientific, educational, entertainment event or amusement park, shall be the </a:t>
            </a:r>
            <a:r>
              <a:rPr lang="en-US" sz="2400" b="1" dirty="0"/>
              <a:t>place where the event is actually held.</a:t>
            </a:r>
          </a:p>
          <a:p>
            <a:pPr algn="just"/>
            <a:r>
              <a:rPr lang="en-US" sz="2400" dirty="0"/>
              <a:t>By way of </a:t>
            </a:r>
            <a:r>
              <a:rPr lang="en-US" sz="2400" b="1" dirty="0"/>
              <a:t>organization </a:t>
            </a:r>
            <a:r>
              <a:rPr lang="en-US" sz="2400" dirty="0"/>
              <a:t>of an event including services in relation to a conference, fair, exhibition, celebration or similar events or ancillary services; or assigning of sponsorship to such events: </a:t>
            </a:r>
            <a:r>
              <a:rPr lang="en-US" sz="2400" b="1" dirty="0">
                <a:solidFill>
                  <a:srgbClr val="7030A0"/>
                </a:solidFill>
              </a:rPr>
              <a:t>to a registered person</a:t>
            </a:r>
            <a:r>
              <a:rPr lang="en-US" sz="2400" b="1" dirty="0"/>
              <a:t>, </a:t>
            </a:r>
            <a:r>
              <a:rPr lang="en-US" sz="2400" b="1" dirty="0">
                <a:solidFill>
                  <a:srgbClr val="7030A0"/>
                </a:solidFill>
              </a:rPr>
              <a:t>shall be the location of such person</a:t>
            </a:r>
            <a:r>
              <a:rPr lang="en-US" sz="2400" b="1" dirty="0"/>
              <a:t>; </a:t>
            </a:r>
            <a:r>
              <a:rPr lang="en-US" sz="2400" b="1" dirty="0">
                <a:solidFill>
                  <a:srgbClr val="0070C0"/>
                </a:solidFill>
              </a:rPr>
              <a:t>to a person other than a registered person</a:t>
            </a:r>
            <a:r>
              <a:rPr lang="en-US" sz="2400" dirty="0">
                <a:solidFill>
                  <a:srgbClr val="0070C0"/>
                </a:solidFill>
              </a:rPr>
              <a:t>, </a:t>
            </a:r>
            <a:r>
              <a:rPr lang="en-US" sz="2400" dirty="0"/>
              <a:t>shall be the </a:t>
            </a:r>
            <a:r>
              <a:rPr lang="en-US" sz="2400" b="1" dirty="0">
                <a:solidFill>
                  <a:srgbClr val="0070C0"/>
                </a:solidFill>
              </a:rPr>
              <a:t>place where the event is actually held;</a:t>
            </a:r>
            <a:r>
              <a:rPr lang="en-US" sz="2400" dirty="0">
                <a:solidFill>
                  <a:srgbClr val="0070C0"/>
                </a:solidFill>
              </a:rPr>
              <a:t> </a:t>
            </a:r>
            <a:r>
              <a:rPr lang="en-US" sz="2400" b="1" dirty="0">
                <a:solidFill>
                  <a:schemeClr val="accent6">
                    <a:lumMod val="20000"/>
                    <a:lumOff val="80000"/>
                  </a:schemeClr>
                </a:solidFill>
              </a:rPr>
              <a:t>if</a:t>
            </a:r>
            <a:r>
              <a:rPr lang="en-US" sz="2400" dirty="0">
                <a:solidFill>
                  <a:schemeClr val="accent6">
                    <a:lumMod val="20000"/>
                    <a:lumOff val="80000"/>
                  </a:schemeClr>
                </a:solidFill>
              </a:rPr>
              <a:t> the </a:t>
            </a:r>
            <a:r>
              <a:rPr lang="en-US" sz="2400" b="1" dirty="0">
                <a:solidFill>
                  <a:schemeClr val="accent6">
                    <a:lumMod val="20000"/>
                    <a:lumOff val="80000"/>
                  </a:schemeClr>
                </a:solidFill>
              </a:rPr>
              <a:t>event is held outside India</a:t>
            </a:r>
            <a:r>
              <a:rPr lang="en-US" sz="2400" dirty="0"/>
              <a:t>, the place of supply shall be the </a:t>
            </a:r>
            <a:r>
              <a:rPr lang="en-US" sz="2400" b="1" dirty="0">
                <a:solidFill>
                  <a:schemeClr val="accent6">
                    <a:lumMod val="20000"/>
                    <a:lumOff val="80000"/>
                  </a:schemeClr>
                </a:solidFill>
              </a:rPr>
              <a:t>location of the recipient</a:t>
            </a:r>
            <a:r>
              <a:rPr lang="en-US" sz="2400" dirty="0"/>
              <a:t>.</a:t>
            </a:r>
          </a:p>
          <a:p>
            <a:pPr algn="just"/>
            <a:endParaRPr lang="en-US" sz="2400" dirty="0"/>
          </a:p>
          <a:p>
            <a:pPr algn="just"/>
            <a:endParaRPr lang="en-US" sz="2400" b="1" dirty="0"/>
          </a:p>
        </p:txBody>
      </p:sp>
    </p:spTree>
    <p:extLst>
      <p:ext uri="{BB962C8B-B14F-4D97-AF65-F5344CB8AC3E}">
        <p14:creationId xmlns:p14="http://schemas.microsoft.com/office/powerpoint/2010/main" val="103242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103" y="402026"/>
            <a:ext cx="11051628" cy="838200"/>
          </a:xfrm>
        </p:spPr>
        <p:txBody>
          <a:bodyPr>
            <a:noAutofit/>
          </a:bodyPr>
          <a:lstStyle/>
          <a:p>
            <a:pPr algn="ctr"/>
            <a:r>
              <a:rPr lang="en-US" sz="2800" b="1" u="sng" dirty="0"/>
              <a:t>Place of Supply of Services where  Supplier or Recipient is </a:t>
            </a:r>
            <a:r>
              <a:rPr lang="en-US" sz="2800" b="1" u="sng" dirty="0">
                <a:solidFill>
                  <a:srgbClr val="0070C0"/>
                </a:solidFill>
              </a:rPr>
              <a:t>outside India</a:t>
            </a:r>
          </a:p>
        </p:txBody>
      </p:sp>
      <p:sp>
        <p:nvSpPr>
          <p:cNvPr id="3" name="Content Placeholder 2"/>
          <p:cNvSpPr>
            <a:spLocks noGrp="1"/>
          </p:cNvSpPr>
          <p:nvPr>
            <p:ph idx="1"/>
          </p:nvPr>
        </p:nvSpPr>
        <p:spPr>
          <a:xfrm>
            <a:off x="1182412" y="1167457"/>
            <a:ext cx="10357945" cy="5107219"/>
          </a:xfrm>
        </p:spPr>
        <p:txBody>
          <a:bodyPr>
            <a:noAutofit/>
          </a:bodyPr>
          <a:lstStyle/>
          <a:p>
            <a:pPr algn="just"/>
            <a:r>
              <a:rPr lang="en-US" sz="2400" dirty="0"/>
              <a:t>The place of supply of services supplied </a:t>
            </a:r>
            <a:r>
              <a:rPr lang="en-US" sz="2400" b="1" dirty="0"/>
              <a:t>directly in relation to an immovable property</a:t>
            </a:r>
            <a:r>
              <a:rPr lang="en-US" sz="2400" dirty="0"/>
              <a:t>, shall be the place </a:t>
            </a:r>
            <a:r>
              <a:rPr lang="en-US" sz="2400" b="1" dirty="0"/>
              <a:t>where the immovable property is located or intended to be located</a:t>
            </a:r>
            <a:r>
              <a:rPr lang="en-US" sz="2400" dirty="0"/>
              <a:t>.</a:t>
            </a:r>
          </a:p>
          <a:p>
            <a:pPr marL="0" indent="0" algn="just">
              <a:buNone/>
            </a:pPr>
            <a:endParaRPr lang="en-US" sz="2400" dirty="0"/>
          </a:p>
          <a:p>
            <a:pPr algn="just"/>
            <a:r>
              <a:rPr lang="en-US" sz="2400" dirty="0"/>
              <a:t>The place of supply of services supplied by way of admission to, or organisation of a cultural, artistic, sporting, scientific, educational or entertainment event, or a celebration, conference, fair, exhibition or similar events, and of services ancillary to such admission or organisation, shall be </a:t>
            </a:r>
            <a:r>
              <a:rPr lang="en-US" sz="2400" b="1" dirty="0"/>
              <a:t>the place where the event is actually held.</a:t>
            </a:r>
          </a:p>
          <a:p>
            <a:pPr marL="0" indent="0" algn="just">
              <a:buNone/>
            </a:pPr>
            <a:endParaRPr lang="en-US" sz="2400" dirty="0"/>
          </a:p>
          <a:p>
            <a:pPr algn="just"/>
            <a:r>
              <a:rPr lang="en-US" sz="2400" dirty="0"/>
              <a:t>The place of supply of </a:t>
            </a:r>
            <a:r>
              <a:rPr lang="en-US" sz="2400" b="1" dirty="0"/>
              <a:t>the intermediary services </a:t>
            </a:r>
            <a:r>
              <a:rPr lang="en-US" sz="2400" dirty="0"/>
              <a:t>shall be the </a:t>
            </a:r>
            <a:r>
              <a:rPr lang="en-US" sz="2400" b="1" dirty="0"/>
              <a:t>location of the supplier of services</a:t>
            </a:r>
          </a:p>
        </p:txBody>
      </p:sp>
      <p:sp>
        <p:nvSpPr>
          <p:cNvPr id="4" name="Slide Number Placeholder 3"/>
          <p:cNvSpPr>
            <a:spLocks noGrp="1"/>
          </p:cNvSpPr>
          <p:nvPr>
            <p:ph type="sldNum" sz="quarter" idx="12"/>
          </p:nvPr>
        </p:nvSpPr>
        <p:spPr/>
        <p:txBody>
          <a:bodyPr/>
          <a:lstStyle/>
          <a:p>
            <a:fld id="{69E57DC2-970A-4B3E-BB1C-7A09969E49DF}" type="slidenum">
              <a:rPr lang="en-US" smtClean="0"/>
              <a:t>5</a:t>
            </a:fld>
            <a:endParaRPr lang="en-US" dirty="0"/>
          </a:p>
        </p:txBody>
      </p:sp>
    </p:spTree>
    <p:extLst>
      <p:ext uri="{BB962C8B-B14F-4D97-AF65-F5344CB8AC3E}">
        <p14:creationId xmlns:p14="http://schemas.microsoft.com/office/powerpoint/2010/main" val="2396960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7694E-F763-403F-93F0-95EB81EE660E}"/>
              </a:ext>
            </a:extLst>
          </p:cNvPr>
          <p:cNvSpPr>
            <a:spLocks noGrp="1"/>
          </p:cNvSpPr>
          <p:nvPr>
            <p:ph type="title"/>
          </p:nvPr>
        </p:nvSpPr>
        <p:spPr/>
        <p:txBody>
          <a:bodyPr>
            <a:normAutofit/>
          </a:bodyPr>
          <a:lstStyle/>
          <a:p>
            <a:r>
              <a:rPr lang="en-IN" dirty="0"/>
              <a:t>Tour conducted wholly and exclusively outside India are exempt under GST</a:t>
            </a:r>
          </a:p>
        </p:txBody>
      </p:sp>
      <p:sp>
        <p:nvSpPr>
          <p:cNvPr id="3" name="Content Placeholder 2">
            <a:extLst>
              <a:ext uri="{FF2B5EF4-FFF2-40B4-BE49-F238E27FC236}">
                <a16:creationId xmlns:a16="http://schemas.microsoft.com/office/drawing/2014/main" id="{6B93C1DC-04FE-4B02-99E8-E991A54DA6AB}"/>
              </a:ext>
            </a:extLst>
          </p:cNvPr>
          <p:cNvSpPr>
            <a:spLocks noGrp="1"/>
          </p:cNvSpPr>
          <p:nvPr>
            <p:ph idx="1"/>
          </p:nvPr>
        </p:nvSpPr>
        <p:spPr/>
        <p:txBody>
          <a:bodyPr/>
          <a:lstStyle/>
          <a:p>
            <a:r>
              <a:rPr lang="en-IN" sz="4400" dirty="0">
                <a:latin typeface="+mj-lt"/>
                <a:ea typeface="+mj-ea"/>
                <a:cs typeface="+mj-cs"/>
              </a:rPr>
              <a:t>Tour Operator Services can fall under many categories such as Intermediary Services, Performance based services etc.</a:t>
            </a:r>
          </a:p>
        </p:txBody>
      </p:sp>
      <p:sp>
        <p:nvSpPr>
          <p:cNvPr id="4" name="Slide Number Placeholder 3">
            <a:extLst>
              <a:ext uri="{FF2B5EF4-FFF2-40B4-BE49-F238E27FC236}">
                <a16:creationId xmlns:a16="http://schemas.microsoft.com/office/drawing/2014/main" id="{B31BC7B5-E44A-4848-820D-0BC750E570AC}"/>
              </a:ext>
            </a:extLst>
          </p:cNvPr>
          <p:cNvSpPr>
            <a:spLocks noGrp="1"/>
          </p:cNvSpPr>
          <p:nvPr>
            <p:ph type="sldNum" sz="quarter" idx="12"/>
          </p:nvPr>
        </p:nvSpPr>
        <p:spPr/>
        <p:txBody>
          <a:bodyPr/>
          <a:lstStyle/>
          <a:p>
            <a:fld id="{69E57DC2-970A-4B3E-BB1C-7A09969E49DF}" type="slidenum">
              <a:rPr lang="en-US" smtClean="0"/>
              <a:t>6</a:t>
            </a:fld>
            <a:endParaRPr lang="en-US" dirty="0"/>
          </a:p>
        </p:txBody>
      </p:sp>
    </p:spTree>
    <p:extLst>
      <p:ext uri="{BB962C8B-B14F-4D97-AF65-F5344CB8AC3E}">
        <p14:creationId xmlns:p14="http://schemas.microsoft.com/office/powerpoint/2010/main" val="3752295986"/>
      </p:ext>
    </p:extLst>
  </p:cSld>
  <p:clrMapOvr>
    <a:masterClrMapping/>
  </p:clrMapOvr>
</p:sld>
</file>

<file path=ppt/theme/theme1.xml><?xml version="1.0" encoding="utf-8"?>
<a:theme xmlns:a="http://schemas.openxmlformats.org/drawingml/2006/main" name="Crop">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TF00001241</Template>
  <TotalTime>0</TotalTime>
  <Words>437</Words>
  <Application>Microsoft Office PowerPoint</Application>
  <PresentationFormat>Widescreen</PresentationFormat>
  <Paragraphs>37</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Calibri</vt:lpstr>
      <vt:lpstr>Franklin Gothic Book</vt:lpstr>
      <vt:lpstr>Crop</vt:lpstr>
      <vt:lpstr>GENERAL PROVISIONS</vt:lpstr>
      <vt:lpstr>DEFINITIONS</vt:lpstr>
      <vt:lpstr>VALUE OF SUPPLY</vt:lpstr>
      <vt:lpstr>PowerPoint Presentation</vt:lpstr>
      <vt:lpstr>Place of Supply of Services where  Supplier or Recipient is outside India</vt:lpstr>
      <vt:lpstr>Tour conducted wholly and exclusively outside India are exempt under GST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RHMS-MAIN-5</dc:creator>
  <cp:lastModifiedBy>Manoj Goyal</cp:lastModifiedBy>
  <cp:revision>59</cp:revision>
  <dcterms:created xsi:type="dcterms:W3CDTF">2015-09-21T23:24:45Z</dcterms:created>
  <dcterms:modified xsi:type="dcterms:W3CDTF">2018-04-21T08:37:33Z</dcterms:modified>
</cp:coreProperties>
</file>